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387" r:id="rId2"/>
    <p:sldId id="471" r:id="rId3"/>
    <p:sldId id="458" r:id="rId4"/>
    <p:sldId id="479" r:id="rId5"/>
    <p:sldId id="434" r:id="rId6"/>
    <p:sldId id="473" r:id="rId7"/>
    <p:sldId id="487" r:id="rId8"/>
    <p:sldId id="480" r:id="rId9"/>
    <p:sldId id="474" r:id="rId10"/>
    <p:sldId id="493" r:id="rId11"/>
    <p:sldId id="476" r:id="rId12"/>
    <p:sldId id="490" r:id="rId13"/>
    <p:sldId id="477" r:id="rId14"/>
    <p:sldId id="491" r:id="rId15"/>
    <p:sldId id="481" r:id="rId16"/>
    <p:sldId id="482" r:id="rId17"/>
    <p:sldId id="492" r:id="rId18"/>
    <p:sldId id="485" r:id="rId19"/>
    <p:sldId id="483" r:id="rId20"/>
    <p:sldId id="486" r:id="rId21"/>
    <p:sldId id="484" r:id="rId22"/>
    <p:sldId id="454" r:id="rId23"/>
    <p:sldId id="421" r:id="rId24"/>
    <p:sldId id="495" r:id="rId25"/>
    <p:sldId id="342" r:id="rId26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CC0000"/>
    <a:srgbClr val="CCFFFF"/>
    <a:srgbClr val="CCECFF"/>
    <a:srgbClr val="003300"/>
    <a:srgbClr val="990000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96059" autoAdjust="0"/>
  </p:normalViewPr>
  <p:slideViewPr>
    <p:cSldViewPr>
      <p:cViewPr varScale="1">
        <p:scale>
          <a:sx n="78" d="100"/>
          <a:sy n="78" d="100"/>
        </p:scale>
        <p:origin x="1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4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216D52C-F36C-4D01-8A5F-7FDFF996B10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8CCB77E9-58F8-4D75-ACEA-78411B546E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CF83539-C51B-449D-A7FC-EE9E427F1282}" type="slidenum">
              <a:rPr lang="en-US" altLang="zh-CN"/>
              <a:pPr eaLnBrk="1" hangingPunct="1"/>
              <a:t>1</a:t>
            </a:fld>
            <a:endParaRPr lang="en-US" altLang="zh-CN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6B0B9CD-EA66-4FF3-8118-FA8B174613B9}" type="slidenum">
              <a:rPr lang="en-US" altLang="zh-CN"/>
              <a:pPr eaLnBrk="1" hangingPunct="1"/>
              <a:t>4</a:t>
            </a:fld>
            <a:endParaRPr lang="en-US" altLang="zh-CN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F527432-1289-4835-A389-6571314B0E07}" type="slidenum">
              <a:rPr lang="en-US" altLang="zh-CN"/>
              <a:pPr eaLnBrk="1" hangingPunct="1"/>
              <a:t>5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FFA2A1E-C363-4F46-A6C8-BF14997F174F}" type="slidenum">
              <a:rPr lang="en-US" altLang="zh-CN"/>
              <a:pPr eaLnBrk="1" hangingPunct="1"/>
              <a:t>8</a:t>
            </a:fld>
            <a:endParaRPr lang="en-US" altLang="zh-CN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79DDD9E-0233-4025-A18F-1ADCB55C856F}" type="slidenum">
              <a:rPr lang="en-US" altLang="zh-CN"/>
              <a:pPr eaLnBrk="1" hangingPunct="1"/>
              <a:t>18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B983609-C498-436F-ABEE-7F3112A397FA}" type="slidenum">
              <a:rPr lang="en-US" altLang="zh-CN"/>
              <a:pPr eaLnBrk="1" hangingPunct="1"/>
              <a:t>20</a:t>
            </a:fld>
            <a:endParaRPr lang="en-US" altLang="zh-CN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4B9280D-2985-4074-BB8E-CB97792EE7DB}" type="slidenum">
              <a:rPr lang="en-US" altLang="zh-CN"/>
              <a:pPr eaLnBrk="1" hangingPunct="1"/>
              <a:t>22</a:t>
            </a:fld>
            <a:endParaRPr lang="en-US" altLang="zh-CN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2F924D1-57E9-48C3-9F3B-F83846E6B0BC}" type="slidenum">
              <a:rPr lang="en-US" altLang="zh-CN"/>
              <a:pPr eaLnBrk="1" hangingPunct="1"/>
              <a:t>23</a:t>
            </a:fld>
            <a:endParaRPr lang="en-US" altLang="zh-CN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94E92F51-66B4-436E-A78D-EB27DA061A16}" type="slidenum">
              <a:rPr lang="en-US" altLang="zh-CN" sz="1300"/>
              <a:pPr algn="r" eaLnBrk="1" hangingPunct="1"/>
              <a:t>24</a:t>
            </a:fld>
            <a:endParaRPr lang="en-US" altLang="zh-CN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SJTU-PPT-主模版图片-CJ-2008-06-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2168525"/>
            <a:ext cx="7953375" cy="1470025"/>
          </a:xfrm>
        </p:spPr>
        <p:txBody>
          <a:bodyPr anchor="ctr" anchorCtr="1"/>
          <a:lstStyle>
            <a:lvl1pPr>
              <a:defRPr sz="5400">
                <a:solidFill>
                  <a:srgbClr val="16388A"/>
                </a:solidFill>
              </a:defRPr>
            </a:lvl1pPr>
          </a:lstStyle>
          <a:p>
            <a:r>
              <a:rPr lang="zh-CN" altLang="en-US"/>
              <a:t>主标题：</a:t>
            </a:r>
            <a:r>
              <a:rPr lang="en-US" altLang="zh-CN"/>
              <a:t>54</a:t>
            </a:r>
            <a:r>
              <a:rPr lang="zh-CN" altLang="en-US"/>
              <a:t>号黑体</a:t>
            </a:r>
            <a:r>
              <a:rPr lang="en-US" altLang="zh-CN"/>
              <a:t>(Arial)</a:t>
            </a:r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149725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>
                <a:solidFill>
                  <a:srgbClr val="16388A"/>
                </a:solidFill>
                <a:latin typeface="Modern No. 20" pitchFamily="18" charset="0"/>
                <a:ea typeface="华文新魏" pitchFamily="2" charset="-122"/>
              </a:defRPr>
            </a:lvl1pPr>
          </a:lstStyle>
          <a:p>
            <a:r>
              <a:rPr lang="zh-CN" altLang="en-US"/>
              <a:t>副标题：</a:t>
            </a:r>
            <a:r>
              <a:rPr lang="en-US" altLang="zh-CN"/>
              <a:t>28</a:t>
            </a:r>
            <a:r>
              <a:rPr lang="zh-CN" altLang="en-US"/>
              <a:t>号华文新魏</a:t>
            </a:r>
            <a:r>
              <a:rPr lang="en-US" altLang="zh-CN"/>
              <a:t>(Modern No. 20)</a:t>
            </a:r>
          </a:p>
        </p:txBody>
      </p:sp>
    </p:spTree>
    <p:extLst>
      <p:ext uri="{BB962C8B-B14F-4D97-AF65-F5344CB8AC3E}">
        <p14:creationId xmlns:p14="http://schemas.microsoft.com/office/powerpoint/2010/main" val="1028640720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A6BC8-6F1A-4288-8622-CD8E8100F270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69F6B-F8A1-4F37-9339-8E1545C3E6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3948255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188913"/>
            <a:ext cx="2114550" cy="61452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0" y="188913"/>
            <a:ext cx="6194425" cy="61452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73A50-9AD7-475F-9A9B-42F1EACDD941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1C023-4965-494F-BDE0-3F990F531E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2845445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CE6A8-ECFB-45C7-931C-D6B2335973BD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4261D-D5C1-47A2-8F1A-AEAB1A846DD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8434852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C6D6D-08FE-45D0-8944-D42502506CB1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E8C3F-0346-4557-BF28-7D9D8B4657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9270966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089025"/>
            <a:ext cx="4154488" cy="524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38688" y="1089025"/>
            <a:ext cx="4154487" cy="524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F327-E6DF-48FB-8DC4-24550234A19D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1DEAA-5E87-4182-921A-C9B28E7E974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050390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39F9F-4EE5-48AA-92F5-5A9C5D482801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12C74-993D-4E75-B19D-93F2407FF5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227387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A9505-1DBE-4397-BA29-1D7EC2EA003C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9EA16-F8A7-4D5C-9825-7D9260B726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3644108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094C-B504-46B9-AD76-9F1117D6FD7D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4CDBB-C475-42F3-ABCA-CC8FA865353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5733317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2001A-ED96-4268-AC34-72A2C86196EC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E78E1-D8F5-42C4-B001-4AEF13E9AC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2748710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B4CFB-F9C6-4FBC-8206-7AF5AB61FA21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C2F6A6-9A8E-485C-9D87-4A135AF469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8312116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611188" y="6489700"/>
            <a:ext cx="8493125" cy="17463"/>
          </a:xfrm>
          <a:prstGeom prst="rect">
            <a:avLst/>
          </a:prstGeom>
          <a:gradFill rotWithShape="1">
            <a:gsLst>
              <a:gs pos="0">
                <a:schemeClr val="hlink">
                  <a:alpha val="35001"/>
                </a:schemeClr>
              </a:gs>
              <a:gs pos="100000">
                <a:srgbClr val="16388A">
                  <a:alpha val="95000"/>
                </a:srgbClr>
              </a:gs>
            </a:gsLst>
            <a:lin ang="0" scaled="1"/>
          </a:gra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88913"/>
            <a:ext cx="61182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标题：</a:t>
            </a:r>
            <a:r>
              <a:rPr lang="en-US" altLang="zh-CN" smtClean="0"/>
              <a:t>36</a:t>
            </a:r>
            <a:r>
              <a:rPr lang="zh-CN" altLang="en-US" smtClean="0"/>
              <a:t>号黑体</a:t>
            </a:r>
            <a:r>
              <a:rPr lang="en-US" altLang="zh-CN" smtClean="0"/>
              <a:t>(Arial)</a:t>
            </a:r>
          </a:p>
        </p:txBody>
      </p:sp>
      <p:sp>
        <p:nvSpPr>
          <p:cNvPr id="819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089025"/>
            <a:ext cx="8461375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第一级：</a:t>
            </a:r>
            <a:r>
              <a:rPr lang="en-US" altLang="zh-CN" smtClean="0"/>
              <a:t>28</a:t>
            </a:r>
            <a:r>
              <a:rPr lang="zh-CN" altLang="en-US" smtClean="0"/>
              <a:t>号黑体</a:t>
            </a:r>
            <a:r>
              <a:rPr lang="en-US" altLang="zh-CN" smtClean="0"/>
              <a:t>(Arial)</a:t>
            </a:r>
          </a:p>
          <a:p>
            <a:pPr lvl="1"/>
            <a:r>
              <a:rPr lang="zh-CN" altLang="en-US" smtClean="0"/>
              <a:t>第二级：</a:t>
            </a:r>
            <a:r>
              <a:rPr lang="en-US" altLang="zh-CN" smtClean="0"/>
              <a:t>24</a:t>
            </a:r>
            <a:r>
              <a:rPr lang="zh-CN" altLang="en-US" smtClean="0"/>
              <a:t>号楷体</a:t>
            </a:r>
            <a:r>
              <a:rPr lang="en-US" altLang="zh-CN" smtClean="0"/>
              <a:t>_GB2312(Times New Roman)</a:t>
            </a:r>
            <a:r>
              <a:rPr lang="zh-CN" altLang="en-US" smtClean="0"/>
              <a:t>，粗体</a:t>
            </a:r>
          </a:p>
          <a:p>
            <a:pPr lvl="2"/>
            <a:r>
              <a:rPr lang="zh-CN" altLang="en-US" smtClean="0"/>
              <a:t>第三级：</a:t>
            </a:r>
            <a:r>
              <a:rPr lang="en-US" altLang="zh-CN" smtClean="0"/>
              <a:t>20</a:t>
            </a:r>
            <a:r>
              <a:rPr lang="zh-CN" altLang="en-US" smtClean="0"/>
              <a:t>号华文新魏</a:t>
            </a:r>
            <a:r>
              <a:rPr lang="en-US" altLang="zh-CN" smtClean="0"/>
              <a:t>(Times New Roman)</a:t>
            </a:r>
          </a:p>
        </p:txBody>
      </p:sp>
      <p:sp>
        <p:nvSpPr>
          <p:cNvPr id="276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72225" y="6540500"/>
            <a:ext cx="18002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fld id="{1C4F862C-9DA2-4375-8929-A34D8D2DEB73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276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6521450"/>
            <a:ext cx="5221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ctr">
              <a:defRPr sz="14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defRPr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276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6527800"/>
            <a:ext cx="7921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94E6E997-F18F-499E-81CA-4B274CCEA42B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8200" name="Picture 24" descr="SJTU-组合图标-182x5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188913"/>
            <a:ext cx="173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25" descr="SJTU-官门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7788"/>
            <a:ext cx="5429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431800" y="908050"/>
            <a:ext cx="8640763" cy="71438"/>
          </a:xfrm>
          <a:prstGeom prst="rect">
            <a:avLst/>
          </a:prstGeom>
          <a:gradFill rotWithShape="1">
            <a:gsLst>
              <a:gs pos="0">
                <a:srgbClr val="16388A"/>
              </a:gs>
              <a:gs pos="100000">
                <a:srgbClr val="16388A">
                  <a:gamma/>
                  <a:tint val="0"/>
                  <a:invGamma/>
                </a:srgbClr>
              </a:gs>
            </a:gsLst>
            <a:lin ang="0" scaled="1"/>
          </a:gra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611188" y="6432550"/>
            <a:ext cx="8493125" cy="42863"/>
          </a:xfrm>
          <a:prstGeom prst="rect">
            <a:avLst/>
          </a:prstGeom>
          <a:gradFill rotWithShape="1">
            <a:gsLst>
              <a:gs pos="0">
                <a:schemeClr val="hlink">
                  <a:alpha val="35001"/>
                </a:schemeClr>
              </a:gs>
              <a:gs pos="100000">
                <a:srgbClr val="16388A">
                  <a:alpha val="95000"/>
                </a:srgbClr>
              </a:gs>
            </a:gsLst>
            <a:lin ang="0" scaled="1"/>
          </a:gra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09" r:id="rId3"/>
    <p:sldLayoutId id="2147483708" r:id="rId4"/>
    <p:sldLayoutId id="2147483707" r:id="rId5"/>
    <p:sldLayoutId id="2147483706" r:id="rId6"/>
    <p:sldLayoutId id="2147483705" r:id="rId7"/>
    <p:sldLayoutId id="2147483704" r:id="rId8"/>
    <p:sldLayoutId id="2147483703" r:id="rId9"/>
    <p:sldLayoutId id="2147483702" r:id="rId10"/>
    <p:sldLayoutId id="2147483701" r:id="rId11"/>
  </p:sldLayoutIdLst>
  <p:transition spd="med">
    <p:random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SzPct val="120000"/>
        <a:buBlip>
          <a:blip r:embed="rId15"/>
        </a:buBlip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647700" indent="-3032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6666"/>
        </a:buClr>
        <a:buFont typeface="Wingdings" panose="05000000000000000000" pitchFamily="2" charset="2"/>
        <a:buChar char="n"/>
        <a:defRPr sz="2400" b="1">
          <a:solidFill>
            <a:srgbClr val="006666"/>
          </a:solidFill>
          <a:latin typeface="Times New Roman" pitchFamily="18" charset="0"/>
          <a:ea typeface="楷体_GB2312" pitchFamily="49" charset="-122"/>
          <a:cs typeface="楷体_GB2312"/>
        </a:defRPr>
      </a:lvl2pPr>
      <a:lvl3pPr marL="965200" indent="-315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SzPct val="110000"/>
        <a:buBlip>
          <a:blip r:embed="rId16"/>
        </a:buBlip>
        <a:defRPr sz="2000" b="1">
          <a:solidFill>
            <a:srgbClr val="003300"/>
          </a:solidFill>
          <a:latin typeface="Times New Roman" pitchFamily="18" charset="0"/>
          <a:ea typeface="华文新魏" pitchFamily="2" charset="-122"/>
          <a:cs typeface="楷体_GB2312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  <a:cs typeface="楷体_GB2312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  <a:cs typeface="楷体_GB231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11188" y="1808163"/>
            <a:ext cx="7953375" cy="2520950"/>
          </a:xfrm>
        </p:spPr>
        <p:txBody>
          <a:bodyPr/>
          <a:lstStyle/>
          <a:p>
            <a:pPr algn="ctr" eaLnBrk="1" hangingPunct="1">
              <a:defRPr/>
            </a:pPr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客服协同工作平台</a:t>
            </a:r>
          </a:p>
        </p:txBody>
      </p:sp>
      <p:pic>
        <p:nvPicPr>
          <p:cNvPr id="10243" name="Picture 13" descr="pe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2"/>
          <a:stretch>
            <a:fillRect/>
          </a:stretch>
        </p:blipFill>
        <p:spPr bwMode="auto">
          <a:xfrm>
            <a:off x="250825" y="4868863"/>
            <a:ext cx="2212975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日期占位符 3"/>
          <p:cNvSpPr txBox="1">
            <a:spLocks noGrp="1"/>
          </p:cNvSpPr>
          <p:nvPr/>
        </p:nvSpPr>
        <p:spPr bwMode="auto">
          <a:xfrm>
            <a:off x="6372225" y="6540500"/>
            <a:ext cx="1800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0DDA89D-E088-4D9C-BBD4-6411F934395C}" type="datetime1">
              <a:rPr lang="zh-CN" altLang="en-US" sz="1400"/>
              <a:pPr eaLnBrk="1" hangingPunct="1"/>
              <a:t>2019/9/26</a:t>
            </a:fld>
            <a:endParaRPr lang="en-US" altLang="zh-CN" sz="1400"/>
          </a:p>
        </p:txBody>
      </p:sp>
      <p:sp>
        <p:nvSpPr>
          <p:cNvPr id="51203" name="页脚占位符 4"/>
          <p:cNvSpPr txBox="1">
            <a:spLocks noGrp="1"/>
          </p:cNvSpPr>
          <p:nvPr/>
        </p:nvSpPr>
        <p:spPr bwMode="auto">
          <a:xfrm>
            <a:off x="611188" y="6521450"/>
            <a:ext cx="5221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ctr" hangingPunct="1"/>
            <a:r>
              <a:rPr lang="en-US" altLang="zh-CN" sz="140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51204" name="灯片编号占位符 5"/>
          <p:cNvSpPr txBox="1">
            <a:spLocks noGrp="1"/>
          </p:cNvSpPr>
          <p:nvPr/>
        </p:nvSpPr>
        <p:spPr bwMode="auto">
          <a:xfrm>
            <a:off x="8351838" y="6527800"/>
            <a:ext cx="792162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AF8561EB-5127-43D1-9D5C-D084C652B2BD}" type="slidenum">
              <a:rPr lang="en-US" altLang="zh-CN" sz="1400">
                <a:latin typeface="Tahoma" panose="020B0604030504040204" pitchFamily="34" charset="0"/>
              </a:rPr>
              <a:pPr algn="r" eaLnBrk="1" hangingPunct="1"/>
              <a:t>10</a:t>
            </a:fld>
            <a:endParaRPr lang="en-US" altLang="zh-CN" sz="1400">
              <a:latin typeface="Tahoma" panose="020B0604030504040204" pitchFamily="34" charset="0"/>
            </a:endParaRP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FAQ</a:t>
            </a:r>
            <a:r>
              <a:rPr lang="zh-CN" altLang="en-US" smtClean="0"/>
              <a:t>知识库管理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800" y="1089025"/>
            <a:ext cx="8461375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zh-CN" b="1" smtClean="0">
                <a:latin typeface="Times New Roman" panose="02020603050405020304" pitchFamily="18" charset="0"/>
                <a:ea typeface="宋体" panose="02010600030101010101" pitchFamily="2" charset="-122"/>
              </a:rPr>
              <a:t>FAQ</a:t>
            </a:r>
            <a:r>
              <a:rPr lang="zh-CN" altLang="en-US" b="1" smtClean="0">
                <a:ea typeface="楷体_GB2312" pitchFamily="49" charset="-122"/>
              </a:rPr>
              <a:t>分类管理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mtClean="0">
                <a:cs typeface="楷体_GB2312" pitchFamily="49" charset="-122"/>
              </a:rPr>
              <a:t>灵活的分类定义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ea typeface="楷体_GB2312" pitchFamily="49" charset="-122"/>
              </a:rPr>
              <a:t>多种形式查询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zh-CN" smtClean="0">
                <a:cs typeface="楷体_GB2312" pitchFamily="49" charset="-122"/>
              </a:rPr>
              <a:t>FAQ</a:t>
            </a:r>
            <a:r>
              <a:rPr lang="zh-CN" altLang="en-US" smtClean="0">
                <a:cs typeface="楷体_GB2312" pitchFamily="49" charset="-122"/>
              </a:rPr>
              <a:t>类型、问题关键字、答案关键字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zh-CN" b="1" smtClean="0">
                <a:latin typeface="Times New Roman" panose="02020603050405020304" pitchFamily="18" charset="0"/>
                <a:ea typeface="宋体" panose="02010600030101010101" pitchFamily="2" charset="-122"/>
              </a:rPr>
              <a:t>FAQ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维护管理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mtClean="0">
                <a:cs typeface="楷体_GB2312" pitchFamily="49" charset="-122"/>
              </a:rPr>
              <a:t>咨询馆员添加、检索</a:t>
            </a:r>
            <a:r>
              <a:rPr lang="en-US" altLang="zh-CN" smtClean="0">
                <a:cs typeface="楷体_GB2312" pitchFamily="49" charset="-122"/>
              </a:rPr>
              <a:t>FAQ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zh-CN" smtClean="0">
                <a:cs typeface="楷体_GB2312" pitchFamily="49" charset="-122"/>
              </a:rPr>
              <a:t>CADAL</a:t>
            </a:r>
            <a:r>
              <a:rPr lang="zh-CN" altLang="en-US" smtClean="0">
                <a:cs typeface="楷体_GB2312" pitchFamily="49" charset="-122"/>
              </a:rPr>
              <a:t>管理员添加、修改、删除以及审核</a:t>
            </a:r>
            <a:r>
              <a:rPr lang="en-US" altLang="zh-CN" smtClean="0">
                <a:cs typeface="楷体_GB2312" pitchFamily="49" charset="-122"/>
              </a:rPr>
              <a:t>FAQ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批量数据导入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导出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mtClean="0">
                <a:latin typeface="楷体_GB2312" pitchFamily="49" charset="-122"/>
                <a:cs typeface="楷体_GB2312" pitchFamily="49" charset="-122"/>
              </a:rPr>
              <a:t>灵活的</a:t>
            </a:r>
            <a:r>
              <a:rPr lang="en-US" altLang="zh-CN" sz="2000" smtClean="0">
                <a:cs typeface="楷体_GB2312" pitchFamily="49" charset="-122"/>
              </a:rPr>
              <a:t>Excel</a:t>
            </a:r>
            <a:r>
              <a:rPr lang="zh-CN" altLang="en-US" smtClean="0">
                <a:latin typeface="楷体_GB2312" pitchFamily="49" charset="-122"/>
                <a:cs typeface="楷体_GB2312" pitchFamily="49" charset="-122"/>
              </a:rPr>
              <a:t>交互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C31D89D-26F5-4808-9118-761C42D0A397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3076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3077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A558680-B013-4C9C-812F-C0F8D16082D6}" type="slidenum">
              <a:rPr lang="en-US" altLang="zh-CN">
                <a:latin typeface="Tahoma" panose="020B0604030504040204" pitchFamily="34" charset="0"/>
              </a:rPr>
              <a:pPr eaLnBrk="1" hangingPunct="1"/>
              <a:t>11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表单咨询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咨询平台为用户提供表单的咨询模式，用户只需要填写与递交表单即可享受咨询服务</a:t>
            </a:r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0" y="19859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232025" y="2168525"/>
          <a:ext cx="4306888" cy="432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Visio" r:id="rId3" imgW="3664839" imgH="3670554" progId="Visio.Drawing.11">
                  <p:embed/>
                </p:oleObj>
              </mc:Choice>
              <mc:Fallback>
                <p:oleObj name="Visio" r:id="rId3" imgW="3664839" imgH="3670554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2168525"/>
                        <a:ext cx="4306888" cy="432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828FB18-095D-45DF-AFF3-2C32BDB81F6D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8435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FAFD79-1975-4972-9128-49FEBFF01D79}" type="slidenum">
              <a:rPr lang="en-US" altLang="zh-CN">
                <a:latin typeface="Tahoma" panose="020B0604030504040204" pitchFamily="34" charset="0"/>
              </a:rPr>
              <a:pPr eaLnBrk="1" hangingPunct="1"/>
              <a:t>12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表单咨询</a:t>
            </a:r>
            <a:r>
              <a:rPr lang="en-US" altLang="zh-CN" smtClean="0"/>
              <a:t>-</a:t>
            </a:r>
            <a:r>
              <a:rPr lang="zh-CN" altLang="en-US" smtClean="0"/>
              <a:t>主要功能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76350"/>
            <a:ext cx="8461375" cy="44926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自动填写个人信息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通过数据接口获取用户的个人信息确保用户的信息准确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咨询任务分配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设定根据优先级的分配原则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查询处理状态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跟踪表单的处理状态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 smtClean="0">
                <a:ea typeface="宋体" panose="02010600030101010101" pitchFamily="2" charset="-122"/>
              </a:rPr>
              <a:t>E-mail</a:t>
            </a:r>
            <a:r>
              <a:rPr lang="zh-CN" altLang="en-US" b="1" smtClean="0">
                <a:ea typeface="宋体" panose="02010600030101010101" pitchFamily="2" charset="-122"/>
              </a:rPr>
              <a:t>提醒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用户第一时间收到解答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B7CF141-A6D5-47F2-94FA-ED3A489A74B6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4100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4101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E5EC4FE-CE17-44F0-BECF-45783C3DDE86}" type="slidenum">
              <a:rPr lang="en-US" altLang="zh-CN">
                <a:latin typeface="Tahoma" panose="020B0604030504040204" pitchFamily="34" charset="0"/>
              </a:rPr>
              <a:pPr eaLnBrk="1" hangingPunct="1"/>
              <a:t>13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IM</a:t>
            </a:r>
            <a:r>
              <a:rPr lang="zh-CN" altLang="en-US" smtClean="0"/>
              <a:t>即时咨询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使用目前国内使用比例较高的即时通讯软件</a:t>
            </a:r>
            <a:r>
              <a:rPr lang="en-US" altLang="zh-CN" b="1" smtClean="0">
                <a:ea typeface="宋体" panose="02010600030101010101" pitchFamily="2" charset="-122"/>
              </a:rPr>
              <a:t>QQ</a:t>
            </a:r>
            <a:r>
              <a:rPr lang="zh-CN" altLang="en-US" b="1" smtClean="0">
                <a:ea typeface="宋体" panose="02010600030101010101" pitchFamily="2" charset="-122"/>
              </a:rPr>
              <a:t>和</a:t>
            </a:r>
            <a:r>
              <a:rPr lang="en-US" altLang="zh-CN" b="1" smtClean="0">
                <a:ea typeface="宋体" panose="02010600030101010101" pitchFamily="2" charset="-122"/>
              </a:rPr>
              <a:t>MSN</a:t>
            </a:r>
            <a:r>
              <a:rPr lang="zh-CN" altLang="en-US" b="1" smtClean="0">
                <a:ea typeface="宋体" panose="02010600030101010101" pitchFamily="2" charset="-122"/>
              </a:rPr>
              <a:t>提供服务</a:t>
            </a:r>
          </a:p>
          <a:p>
            <a:pPr eaLnBrk="1" hangingPunct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871663" y="2168525"/>
          <a:ext cx="5421312" cy="409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Visio" r:id="rId3" imgW="5351145" imgH="4048506" progId="Visio.Drawing.11">
                  <p:embed/>
                </p:oleObj>
              </mc:Choice>
              <mc:Fallback>
                <p:oleObj name="Visio" r:id="rId3" imgW="5351145" imgH="404850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2168525"/>
                        <a:ext cx="5421312" cy="409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3915D4B-801A-4F92-B329-A28F678D0DAD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9459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946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FE6613E-3AA5-4639-BC9D-E87942B28FC5}" type="slidenum">
              <a:rPr lang="en-US" altLang="zh-CN">
                <a:latin typeface="Tahoma" panose="020B0604030504040204" pitchFamily="34" charset="0"/>
              </a:rPr>
              <a:pPr eaLnBrk="1" hangingPunct="1"/>
              <a:t>14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IM</a:t>
            </a:r>
            <a:r>
              <a:rPr lang="zh-CN" altLang="en-US" smtClean="0"/>
              <a:t>即时咨询</a:t>
            </a:r>
            <a:r>
              <a:rPr lang="en-US" altLang="zh-CN" smtClean="0"/>
              <a:t>-</a:t>
            </a:r>
            <a:r>
              <a:rPr lang="zh-CN" altLang="en-US" smtClean="0"/>
              <a:t>主要功能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76350"/>
            <a:ext cx="8461375" cy="3767138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在线状态显示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直观、友好的在线状态</a:t>
            </a: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动态的咨询列表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根据优先原则动态调整咨询馆员队列</a:t>
            </a:r>
            <a:endParaRPr lang="en-US" altLang="zh-CN" smtClean="0">
              <a:cs typeface="楷体_GB2312" pitchFamily="49" charset="-122"/>
            </a:endParaRP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问题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lvl="1" eaLnBrk="1" hangingPunct="1">
              <a:buClrTx/>
              <a:buSzPct val="120000"/>
            </a:pPr>
            <a:r>
              <a:rPr lang="zh-CN" altLang="en-US" smtClean="0">
                <a:cs typeface="楷体_GB2312" pitchFamily="49" charset="-122"/>
              </a:rPr>
              <a:t>第三方服务的不可控性</a:t>
            </a:r>
            <a:endParaRPr lang="en-US" altLang="zh-CN" smtClean="0">
              <a:cs typeface="楷体_GB2312" pitchFamily="49" charset="-122"/>
            </a:endParaRPr>
          </a:p>
          <a:p>
            <a:pPr lvl="1" eaLnBrk="1" hangingPunct="1">
              <a:buClrTx/>
              <a:buSzPct val="120000"/>
            </a:pPr>
            <a:r>
              <a:rPr lang="zh-CN" altLang="en-US" smtClean="0">
                <a:cs typeface="楷体_GB2312" pitchFamily="49" charset="-122"/>
              </a:rPr>
              <a:t>应对方案</a:t>
            </a:r>
            <a:r>
              <a:rPr lang="en-US" altLang="zh-CN" smtClean="0">
                <a:cs typeface="楷体_GB2312" pitchFamily="49" charset="-122"/>
              </a:rPr>
              <a:t>---</a:t>
            </a:r>
            <a:r>
              <a:rPr lang="zh-CN" altLang="en-US" smtClean="0">
                <a:cs typeface="楷体_GB2312" pitchFamily="49" charset="-122"/>
              </a:rPr>
              <a:t>实时监控第三方服务状态</a:t>
            </a:r>
            <a:endParaRPr lang="en-US" altLang="zh-CN" smtClean="0">
              <a:cs typeface="楷体_GB2312" pitchFamily="49" charset="-122"/>
            </a:endParaRPr>
          </a:p>
          <a:p>
            <a:pPr eaLnBrk="1" hangingPunct="1">
              <a:buFontTx/>
              <a:buNone/>
            </a:pPr>
            <a:endParaRPr lang="zh-CN" altLang="en-US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10D2DA8-7912-46E0-8DFF-D7B283E6A776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5124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5125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C2E7785-5165-4DB1-806D-693E719C3C53}" type="slidenum">
              <a:rPr lang="en-US" altLang="zh-CN">
                <a:latin typeface="Tahoma" panose="020B0604030504040204" pitchFamily="34" charset="0"/>
              </a:rPr>
              <a:pPr eaLnBrk="1" hangingPunct="1"/>
              <a:t>15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电子邮件咨询 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根据优先原则动态调整电子邮件列表</a:t>
            </a:r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0" y="2143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060575" y="1993900"/>
          <a:ext cx="4992688" cy="361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Visio" r:id="rId3" imgW="5351145" imgH="3868674" progId="Visio.Drawing.11">
                  <p:embed/>
                </p:oleObj>
              </mc:Choice>
              <mc:Fallback>
                <p:oleObj name="Visio" r:id="rId3" imgW="5351145" imgH="3868674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1993900"/>
                        <a:ext cx="4992688" cy="361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9B4344E-FEF2-4C6D-8618-F415AED9E7C4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6148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6149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F76C4ED-29CF-4DE8-9C37-598D06FF763D}" type="slidenum">
              <a:rPr lang="en-US" altLang="zh-CN">
                <a:latin typeface="Tahoma" panose="020B0604030504040204" pitchFamily="34" charset="0"/>
              </a:rPr>
              <a:pPr eaLnBrk="1" hangingPunct="1"/>
              <a:t>16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电话咨询管理 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2239963" y="1455738"/>
          <a:ext cx="4500562" cy="440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Visio" r:id="rId3" imgW="5351145" imgH="5254752" progId="Visio.Drawing.11">
                  <p:embed/>
                </p:oleObj>
              </mc:Choice>
              <mc:Fallback>
                <p:oleObj name="Visio" r:id="rId3" imgW="5351145" imgH="5254752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1455738"/>
                        <a:ext cx="4500562" cy="440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AD31BE2-149D-496C-8DD7-83CC7165AAC3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0483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048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60CC36D-CE49-47F4-86BB-AC0C296185F1}" type="slidenum">
              <a:rPr lang="en-US" altLang="zh-CN">
                <a:latin typeface="Tahoma" panose="020B0604030504040204" pitchFamily="34" charset="0"/>
              </a:rPr>
              <a:pPr eaLnBrk="1" hangingPunct="1"/>
              <a:t>17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电话咨询管理</a:t>
            </a:r>
            <a:r>
              <a:rPr lang="en-US" altLang="zh-CN" smtClean="0"/>
              <a:t>-</a:t>
            </a:r>
            <a:r>
              <a:rPr lang="zh-CN" altLang="en-US" smtClean="0"/>
              <a:t>主要功能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76350"/>
            <a:ext cx="8461375" cy="44926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动态的咨询列表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根据优先原则动态调整咨询电话列表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即时咨询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客服人员在线，用户可以直接进行咨询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留言咨询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客服人员不在线，用户可以进行留言咨询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录音保存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cs typeface="楷体_GB2312" pitchFamily="49" charset="-122"/>
              </a:rPr>
              <a:t>平台提供录音保存服务器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29EE0B5-42D1-44DC-BC10-DE7BDC2E8693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1507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150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1DF7C2F-9FDF-4426-830E-FD3134634F32}" type="slidenum">
              <a:rPr lang="en-US" altLang="zh-CN">
                <a:latin typeface="Tahoma" panose="020B0604030504040204" pitchFamily="34" charset="0"/>
              </a:rPr>
              <a:pPr eaLnBrk="1" hangingPunct="1"/>
              <a:t>18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b="1" smtClean="0">
                <a:solidFill>
                  <a:srgbClr val="006699"/>
                </a:solidFill>
                <a:ea typeface="宋体" panose="02010600030101010101" pitchFamily="2" charset="-122"/>
              </a:rPr>
              <a:t>用户需求递交及响应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E7EB6EB-BA55-4CDA-A5BC-C4DBEC6F58ED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7172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7173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B6852E3-794E-4F8E-A475-DE877486957E}" type="slidenum">
              <a:rPr lang="en-US" altLang="zh-CN">
                <a:latin typeface="Tahoma" panose="020B0604030504040204" pitchFamily="34" charset="0"/>
              </a:rPr>
              <a:pPr eaLnBrk="1" hangingPunct="1"/>
              <a:t>19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2060575" y="1814513"/>
          <a:ext cx="4868863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Visio" r:id="rId3" imgW="2907030" imgH="2248662" progId="Visio.Drawing.11">
                  <p:embed/>
                </p:oleObj>
              </mc:Choice>
              <mc:Fallback>
                <p:oleObj name="Visio" r:id="rId3" imgW="2907030" imgH="2248662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1814513"/>
                        <a:ext cx="4868863" cy="3767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2B037B3-6275-48C3-BC9E-767251A21E42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1267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126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7020CE3-3DE6-4DF5-8C85-51F028C67BC5}" type="slidenum">
              <a:rPr lang="en-US" altLang="zh-CN">
                <a:latin typeface="Tahoma" panose="020B0604030504040204" pitchFamily="34" charset="0"/>
              </a:rPr>
              <a:pPr eaLnBrk="1" hangingPunct="1"/>
              <a:t>2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大纲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概述</a:t>
            </a: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功能模块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读者交互信息审核 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即时或延时咨询 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用户需求递交及响应 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工作人员注册管理 </a:t>
            </a: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系统接口</a:t>
            </a: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进展情况</a:t>
            </a:r>
          </a:p>
          <a:p>
            <a:pPr eaLnBrk="1" hangingPunct="1"/>
            <a:endParaRPr lang="en-US" altLang="zh-CN" b="1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FA66B20-1000-4323-AAE7-882EEB528824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2531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253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9DAC0C6-0AB1-49D7-8452-2EC9DC0442CB}" type="slidenum">
              <a:rPr lang="en-US" altLang="zh-CN">
                <a:latin typeface="Tahoma" panose="020B0604030504040204" pitchFamily="34" charset="0"/>
              </a:rPr>
              <a:pPr eaLnBrk="1" hangingPunct="1"/>
              <a:t>20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b="1" smtClean="0">
                <a:solidFill>
                  <a:srgbClr val="006699"/>
                </a:solidFill>
                <a:ea typeface="宋体" panose="02010600030101010101" pitchFamily="2" charset="-122"/>
              </a:rPr>
              <a:t>工作人员注册与管理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54B1C79-2E52-4EDF-A792-A8BEE0A90722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3555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355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1CE92E6-618D-4540-95DA-E4D0368654CD}" type="slidenum">
              <a:rPr lang="en-US" altLang="zh-CN">
                <a:latin typeface="Tahoma" panose="020B0604030504040204" pitchFamily="34" charset="0"/>
              </a:rPr>
              <a:pPr eaLnBrk="1" hangingPunct="1"/>
              <a:t>21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功能介绍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08050"/>
            <a:ext cx="8475663" cy="48609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人员信息导入</a:t>
            </a:r>
            <a:r>
              <a:rPr lang="en-US" altLang="zh-CN" b="1" smtClean="0">
                <a:ea typeface="宋体" panose="02010600030101010101" pitchFamily="2" charset="-122"/>
              </a:rPr>
              <a:t>/</a:t>
            </a:r>
            <a:r>
              <a:rPr lang="zh-CN" altLang="en-US" b="1" smtClean="0">
                <a:ea typeface="宋体" panose="02010600030101010101" pitchFamily="2" charset="-122"/>
              </a:rPr>
              <a:t>导出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742950" lvl="1" indent="-285750" eaLnBrk="1" hangingPunct="1"/>
            <a:r>
              <a:rPr lang="zh-CN" altLang="en-US" smtClean="0">
                <a:cs typeface="楷体_GB2312" pitchFamily="49" charset="-122"/>
              </a:rPr>
              <a:t>通过</a:t>
            </a:r>
            <a:r>
              <a:rPr lang="en-US" altLang="en-US" smtClean="0">
                <a:cs typeface="楷体_GB2312" pitchFamily="49" charset="-122"/>
              </a:rPr>
              <a:t>Excel</a:t>
            </a:r>
            <a:r>
              <a:rPr lang="zh-CN" altLang="en-US" smtClean="0">
                <a:cs typeface="楷体_GB2312" pitchFamily="49" charset="-122"/>
              </a:rPr>
              <a:t>表格导入导出，方便本地浏览与管理</a:t>
            </a:r>
            <a:endParaRPr lang="en-US" altLang="zh-CN" smtClean="0">
              <a:cs typeface="楷体_GB2312" pitchFamily="49" charset="-122"/>
            </a:endParaRP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人员信息管理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742950" lvl="1" indent="-285750" eaLnBrk="1" hangingPunct="1"/>
            <a:r>
              <a:rPr lang="zh-CN" altLang="en-US" smtClean="0">
                <a:cs typeface="楷体_GB2312" pitchFamily="49" charset="-122"/>
              </a:rPr>
              <a:t>人员信息添加、修改、删除等管理</a:t>
            </a:r>
            <a:endParaRPr lang="en-US" altLang="zh-CN" smtClean="0">
              <a:cs typeface="楷体_GB2312" pitchFamily="49" charset="-122"/>
            </a:endParaRP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基于角色的权限管理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742950" lvl="1" indent="-285750" eaLnBrk="1" hangingPunct="1"/>
            <a:r>
              <a:rPr lang="zh-CN" altLang="en-US" smtClean="0">
                <a:cs typeface="楷体_GB2312" pitchFamily="49" charset="-122"/>
              </a:rPr>
              <a:t>通过角色实现类</a:t>
            </a:r>
            <a:r>
              <a:rPr lang="en-US" altLang="zh-CN" smtClean="0">
                <a:cs typeface="楷体_GB2312" pitchFamily="49" charset="-122"/>
              </a:rPr>
              <a:t>windows</a:t>
            </a:r>
            <a:r>
              <a:rPr lang="zh-CN" altLang="en-US" smtClean="0">
                <a:cs typeface="楷体_GB2312" pitchFamily="49" charset="-122"/>
              </a:rPr>
              <a:t>的权限管理</a:t>
            </a:r>
            <a:endParaRPr lang="en-US" altLang="zh-CN" smtClean="0">
              <a:cs typeface="楷体_GB2312" pitchFamily="49" charset="-122"/>
            </a:endParaRP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多种形式查询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742950" lvl="1" indent="-285750" eaLnBrk="1" hangingPunct="1"/>
            <a:r>
              <a:rPr lang="zh-CN" altLang="en-US" smtClean="0">
                <a:cs typeface="楷体_GB2312" pitchFamily="49" charset="-122"/>
              </a:rPr>
              <a:t>按地区、成员馆、人员名单等多种方式检索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7E03E00-5BB1-4495-8F7D-88F564EC4A94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4579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458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EAD1FBD-AEFB-4495-A794-9BBFA0158ACF}" type="slidenum">
              <a:rPr lang="en-US" altLang="zh-CN">
                <a:latin typeface="Tahoma" panose="020B0604030504040204" pitchFamily="34" charset="0"/>
              </a:rPr>
              <a:pPr eaLnBrk="1" hangingPunct="1"/>
              <a:t>22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800" smtClean="0">
                <a:ea typeface="宋体" panose="02010600030101010101" pitchFamily="2" charset="-122"/>
              </a:rPr>
              <a:t>系统数据接口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8EA9A98-8519-4E1A-954C-8D2C67F83C83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5603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560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56FF1AE-5B79-4302-B16E-B2A5F4566541}" type="slidenum">
              <a:rPr lang="en-US" altLang="zh-CN">
                <a:latin typeface="Tahoma" panose="020B0604030504040204" pitchFamily="34" charset="0"/>
              </a:rPr>
              <a:pPr eaLnBrk="1" hangingPunct="1"/>
              <a:t>23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系统数据接口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49388"/>
            <a:ext cx="8280400" cy="32400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读者个人信息获取接口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mtClean="0">
                <a:cs typeface="楷体_GB2312" pitchFamily="49" charset="-122"/>
              </a:rPr>
              <a:t>获取读者的准确信息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交互信息接口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mtClean="0">
                <a:cs typeface="楷体_GB2312" pitchFamily="49" charset="-122"/>
              </a:rPr>
              <a:t>获取前台读者交互信息</a:t>
            </a:r>
            <a:endParaRPr lang="en-US" altLang="zh-CN" smtClean="0">
              <a:cs typeface="楷体_GB2312" pitchFamily="49" charset="-122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zh-CN" b="1" smtClean="0">
                <a:ea typeface="宋体" panose="02010600030101010101" pitchFamily="2" charset="-122"/>
              </a:rPr>
              <a:t>CADAL</a:t>
            </a:r>
            <a:r>
              <a:rPr lang="zh-CN" altLang="en-US" b="1" smtClean="0">
                <a:ea typeface="宋体" panose="02010600030101010101" pitchFamily="2" charset="-122"/>
              </a:rPr>
              <a:t>文献传递服务系统接口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mtClean="0">
                <a:cs typeface="楷体_GB2312" pitchFamily="49" charset="-122"/>
              </a:rPr>
              <a:t>提交用户需求信息给</a:t>
            </a:r>
            <a:r>
              <a:rPr lang="en-US" altLang="zh-CN" smtClean="0">
                <a:cs typeface="楷体_GB2312" pitchFamily="49" charset="-122"/>
              </a:rPr>
              <a:t>CADAL</a:t>
            </a:r>
            <a:r>
              <a:rPr lang="zh-CN" altLang="en-US" smtClean="0">
                <a:cs typeface="楷体_GB2312" pitchFamily="49" charset="-122"/>
              </a:rPr>
              <a:t>文献传递服务系统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日期占位符 3"/>
          <p:cNvSpPr txBox="1">
            <a:spLocks noGrp="1"/>
          </p:cNvSpPr>
          <p:nvPr/>
        </p:nvSpPr>
        <p:spPr bwMode="auto">
          <a:xfrm>
            <a:off x="6372225" y="6540500"/>
            <a:ext cx="1800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A308E75-0F99-4E46-A47F-D169095AD8F2}" type="datetime1">
              <a:rPr lang="zh-CN" altLang="en-US" sz="1400"/>
              <a:pPr eaLnBrk="1" hangingPunct="1"/>
              <a:t>2019/9/26</a:t>
            </a:fld>
            <a:endParaRPr lang="en-US" altLang="zh-CN" sz="1400"/>
          </a:p>
        </p:txBody>
      </p:sp>
      <p:sp>
        <p:nvSpPr>
          <p:cNvPr id="53251" name="页脚占位符 4"/>
          <p:cNvSpPr txBox="1">
            <a:spLocks noGrp="1"/>
          </p:cNvSpPr>
          <p:nvPr/>
        </p:nvSpPr>
        <p:spPr bwMode="auto">
          <a:xfrm>
            <a:off x="611188" y="6521450"/>
            <a:ext cx="5221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ctr" hangingPunct="1"/>
            <a:r>
              <a:rPr lang="en-US" altLang="zh-CN" sz="140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53252" name="灯片编号占位符 5"/>
          <p:cNvSpPr txBox="1">
            <a:spLocks noGrp="1"/>
          </p:cNvSpPr>
          <p:nvPr/>
        </p:nvSpPr>
        <p:spPr bwMode="auto">
          <a:xfrm>
            <a:off x="8351838" y="6527800"/>
            <a:ext cx="792162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5A6EB7B8-C43E-4140-BB58-BFD0F1785949}" type="slidenum">
              <a:rPr lang="en-US" altLang="zh-CN" sz="1400">
                <a:latin typeface="Tahoma" panose="020B0604030504040204" pitchFamily="34" charset="0"/>
              </a:rPr>
              <a:pPr algn="r" eaLnBrk="1" hangingPunct="1"/>
              <a:t>24</a:t>
            </a:fld>
            <a:endParaRPr lang="en-US" altLang="zh-CN" sz="1400">
              <a:latin typeface="Tahoma" panose="020B0604030504040204" pitchFamily="34" charset="0"/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进展情况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800" y="1449388"/>
            <a:ext cx="8280400" cy="32400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征求意见</a:t>
            </a:r>
            <a:endParaRPr lang="zh-CN" altLang="en-US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与厦大工作会议</a:t>
            </a:r>
            <a:endParaRPr lang="en-US" altLang="zh-CN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100000"/>
              </a:lnSpc>
            </a:pPr>
            <a:r>
              <a:rPr lang="zh-CN" altLang="en-US" b="1" smtClean="0">
                <a:ea typeface="宋体" panose="02010600030101010101" pitchFamily="2" charset="-122"/>
              </a:rPr>
              <a:t>测试平台</a:t>
            </a:r>
            <a:endParaRPr lang="zh-CN" altLang="en-US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1" descr="e1e988ee71dc4b1763d09f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089025"/>
            <a:ext cx="4889500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252413" y="4689475"/>
            <a:ext cx="5399087" cy="1979613"/>
          </a:xfrm>
        </p:spPr>
        <p:txBody>
          <a:bodyPr/>
          <a:lstStyle/>
          <a:p>
            <a:pPr eaLnBrk="1" hangingPunct="1"/>
            <a:r>
              <a:rPr lang="zh-CN" altLang="en-US" sz="3200" b="1" smtClean="0"/>
              <a:t>谢谢各位专家指导！</a:t>
            </a:r>
            <a:endParaRPr lang="en-US" altLang="zh-CN" sz="3200" b="1" smtClean="0"/>
          </a:p>
          <a:p>
            <a:pPr eaLnBrk="1" hangingPunct="1"/>
            <a:endParaRPr lang="en-US" altLang="zh-CN" sz="3200" b="1" smtClean="0"/>
          </a:p>
          <a:p>
            <a:pPr eaLnBrk="1" hangingPunct="1"/>
            <a:r>
              <a:rPr lang="en-US" altLang="zh-CN" smtClean="0"/>
              <a:t>E-mail: bli@lib.sjtu.edu.cn</a:t>
            </a:r>
            <a:endParaRPr lang="en-US" altLang="zh-CN" sz="200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8529A98-74A1-4D64-9DF5-AD567FF829C9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2291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229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804C7B5-C0FE-4779-9876-EB406BC265CD}" type="slidenum">
              <a:rPr lang="en-US" altLang="zh-CN">
                <a:latin typeface="Tahoma" panose="020B0604030504040204" pitchFamily="34" charset="0"/>
              </a:rPr>
              <a:pPr eaLnBrk="1" hangingPunct="1"/>
              <a:t>3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概述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089025"/>
            <a:ext cx="8280400" cy="5245100"/>
          </a:xfrm>
        </p:spPr>
        <p:txBody>
          <a:bodyPr/>
          <a:lstStyle/>
          <a:p>
            <a:pPr algn="just" eaLnBrk="1" hangingPunct="1"/>
            <a:r>
              <a:rPr lang="zh-CN" altLang="en-US" b="1" smtClean="0">
                <a:ea typeface="宋体" panose="02010600030101010101" pitchFamily="2" charset="-122"/>
              </a:rPr>
              <a:t>该项目将设计开发针对</a:t>
            </a:r>
            <a:r>
              <a:rPr lang="en-US" altLang="zh-CN" b="1" smtClean="0">
                <a:ea typeface="宋体" panose="02010600030101010101" pitchFamily="2" charset="-122"/>
              </a:rPr>
              <a:t>CADAL</a:t>
            </a:r>
            <a:r>
              <a:rPr lang="zh-CN" altLang="en-US" b="1" smtClean="0">
                <a:solidFill>
                  <a:srgbClr val="990000"/>
                </a:solidFill>
                <a:ea typeface="宋体" panose="02010600030101010101" pitchFamily="2" charset="-122"/>
              </a:rPr>
              <a:t>客服人员</a:t>
            </a:r>
            <a:r>
              <a:rPr lang="zh-CN" altLang="en-US" b="1" smtClean="0">
                <a:ea typeface="宋体" panose="02010600030101010101" pitchFamily="2" charset="-122"/>
              </a:rPr>
              <a:t>的协同工作平台，该平台将集成所有的客服功能，并提供强大的</a:t>
            </a:r>
            <a:r>
              <a:rPr lang="zh-CN" altLang="en-US" b="1" smtClean="0">
                <a:solidFill>
                  <a:srgbClr val="990000"/>
                </a:solidFill>
                <a:ea typeface="宋体" panose="02010600030101010101" pitchFamily="2" charset="-122"/>
              </a:rPr>
              <a:t>管理功能</a:t>
            </a:r>
            <a:endParaRPr lang="zh-CN" altLang="en-US" b="1" smtClean="0">
              <a:ea typeface="宋体" panose="02010600030101010101" pitchFamily="2" charset="-122"/>
            </a:endParaRPr>
          </a:p>
          <a:p>
            <a:pPr lvl="1" algn="just" eaLnBrk="1" hangingPunct="1"/>
            <a:r>
              <a:rPr lang="zh-CN" altLang="en-US" smtClean="0">
                <a:cs typeface="楷体_GB2312" pitchFamily="49" charset="-122"/>
              </a:rPr>
              <a:t>采用</a:t>
            </a:r>
            <a:r>
              <a:rPr lang="en-US" altLang="zh-CN" smtClean="0">
                <a:cs typeface="楷体_GB2312" pitchFamily="49" charset="-122"/>
              </a:rPr>
              <a:t>B/S</a:t>
            </a:r>
            <a:r>
              <a:rPr lang="zh-CN" altLang="en-US" smtClean="0">
                <a:cs typeface="楷体_GB2312" pitchFamily="49" charset="-122"/>
              </a:rPr>
              <a:t>模式搭建</a:t>
            </a:r>
            <a:r>
              <a:rPr lang="en-US" altLang="zh-CN" smtClean="0">
                <a:cs typeface="楷体_GB2312" pitchFamily="49" charset="-122"/>
              </a:rPr>
              <a:t>CADAL</a:t>
            </a:r>
            <a:r>
              <a:rPr lang="zh-CN" altLang="en-US" smtClean="0">
                <a:cs typeface="楷体_GB2312" pitchFamily="49" charset="-122"/>
              </a:rPr>
              <a:t>客服人员的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网上虚拟</a:t>
            </a:r>
            <a:r>
              <a:rPr lang="zh-CN" altLang="en-US" smtClean="0">
                <a:cs typeface="楷体_GB2312" pitchFamily="49" charset="-122"/>
              </a:rPr>
              <a:t>工作平台</a:t>
            </a:r>
          </a:p>
          <a:p>
            <a:pPr lvl="1" algn="just" eaLnBrk="1" hangingPunct="1"/>
            <a:r>
              <a:rPr lang="zh-CN" altLang="en-US" smtClean="0">
                <a:cs typeface="楷体_GB2312" pitchFamily="49" charset="-122"/>
              </a:rPr>
              <a:t>建立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用户交互信息管理</a:t>
            </a:r>
            <a:r>
              <a:rPr lang="zh-CN" altLang="en-US" smtClean="0">
                <a:cs typeface="楷体_GB2312" pitchFamily="49" charset="-122"/>
              </a:rPr>
              <a:t>机制</a:t>
            </a:r>
          </a:p>
          <a:p>
            <a:pPr lvl="1" algn="just" eaLnBrk="1" hangingPunct="1"/>
            <a:r>
              <a:rPr lang="zh-CN" altLang="en-US" smtClean="0">
                <a:cs typeface="楷体_GB2312" pitchFamily="49" charset="-122"/>
              </a:rPr>
              <a:t>实现分布式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即时或延时咨询</a:t>
            </a:r>
            <a:r>
              <a:rPr lang="zh-CN" altLang="en-US" smtClean="0">
                <a:cs typeface="楷体_GB2312" pitchFamily="49" charset="-122"/>
              </a:rPr>
              <a:t>服务</a:t>
            </a:r>
          </a:p>
          <a:p>
            <a:pPr lvl="1" algn="just" eaLnBrk="1" hangingPunct="1"/>
            <a:r>
              <a:rPr lang="zh-CN" altLang="en-US" smtClean="0">
                <a:cs typeface="楷体_GB2312" pitchFamily="49" charset="-122"/>
              </a:rPr>
              <a:t>实现一站式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用户需求递交及响应</a:t>
            </a:r>
            <a:r>
              <a:rPr lang="zh-CN" altLang="en-US" smtClean="0">
                <a:cs typeface="楷体_GB2312" pitchFamily="49" charset="-122"/>
              </a:rPr>
              <a:t>平台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C8ECDB2-F90B-4C83-B235-D86498C2C20A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3315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331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B987FD0-DDB3-421E-848E-ACB89C52A74F}" type="slidenum">
              <a:rPr lang="en-US" altLang="zh-CN">
                <a:latin typeface="Tahoma" panose="020B0604030504040204" pitchFamily="34" charset="0"/>
              </a:rPr>
              <a:pPr eaLnBrk="1" hangingPunct="1"/>
              <a:t>4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1800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800" b="1" smtClean="0">
                <a:ea typeface="宋体" panose="02010600030101010101" pitchFamily="2" charset="-122"/>
              </a:rPr>
              <a:t>功能模块介绍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2DB61E2-5381-4B83-8E00-A9EB14C01017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4339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434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CDE3919-7119-46FC-8EB6-49D15FB86E17}" type="slidenum">
              <a:rPr lang="en-US" altLang="zh-CN">
                <a:latin typeface="Tahoma" panose="020B0604030504040204" pitchFamily="34" charset="0"/>
              </a:rPr>
              <a:pPr eaLnBrk="1" hangingPunct="1"/>
              <a:t>5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b="1" smtClean="0">
                <a:solidFill>
                  <a:srgbClr val="006699"/>
                </a:solidFill>
                <a:ea typeface="宋体" panose="02010600030101010101" pitchFamily="2" charset="-122"/>
              </a:rPr>
              <a:t>用户交互信息管理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3396834-787B-4059-B75A-078AD5CFC379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028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029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2071988-149A-4EB8-97E4-5BEFA1CF86FE}" type="slidenum">
              <a:rPr lang="en-US" altLang="zh-CN">
                <a:latin typeface="Tahoma" panose="020B0604030504040204" pitchFamily="34" charset="0"/>
              </a:rPr>
              <a:pPr eaLnBrk="1" hangingPunct="1"/>
              <a:t>6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功能模型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0" y="2033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0" y="19192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611188" y="1449388"/>
          <a:ext cx="7756525" cy="480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3" imgW="5372100" imgH="3328797" progId="Visio.Drawing.11">
                  <p:embed/>
                </p:oleObj>
              </mc:Choice>
              <mc:Fallback>
                <p:oleObj name="Visio" r:id="rId3" imgW="5372100" imgH="3328797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449388"/>
                        <a:ext cx="7756525" cy="480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7879C83-C131-4133-BE3F-2D22A6F90813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5363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536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3124BB8-C94F-403A-93E8-84EBD3A2CDBA}" type="slidenum">
              <a:rPr lang="en-US" altLang="zh-CN">
                <a:latin typeface="Tahoma" panose="020B0604030504040204" pitchFamily="34" charset="0"/>
              </a:rPr>
              <a:pPr eaLnBrk="1" hangingPunct="1"/>
              <a:t>7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主要功能</a:t>
            </a:r>
            <a:endParaRPr lang="en-US" altLang="zh-CN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08050"/>
            <a:ext cx="8461375" cy="540067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交互信息传递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通过数据接口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获取与返回</a:t>
            </a:r>
            <a:r>
              <a:rPr lang="zh-CN" altLang="en-US" smtClean="0">
                <a:cs typeface="楷体_GB2312" pitchFamily="49" charset="-122"/>
              </a:rPr>
              <a:t>交互信息数据</a:t>
            </a: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审核任务分配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根据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类型和数量</a:t>
            </a:r>
            <a:r>
              <a:rPr lang="zh-CN" altLang="en-US" smtClean="0">
                <a:cs typeface="楷体_GB2312" pitchFamily="49" charset="-122"/>
              </a:rPr>
              <a:t>按照平均分配的原则</a:t>
            </a:r>
            <a:endParaRPr lang="en-US" altLang="zh-CN" smtClean="0">
              <a:cs typeface="楷体_GB2312" pitchFamily="49" charset="-122"/>
            </a:endParaRP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超时未处理进入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公共审核区</a:t>
            </a:r>
          </a:p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客服馆员绩效统计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完成、超时、公共区认领等</a:t>
            </a:r>
          </a:p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建议</a:t>
            </a:r>
          </a:p>
          <a:p>
            <a:pPr lvl="1" eaLnBrk="1" hangingPunct="1"/>
            <a:r>
              <a:rPr lang="zh-CN" altLang="en-US" smtClean="0">
                <a:cs typeface="楷体_GB2312" pitchFamily="49" charset="-122"/>
              </a:rPr>
              <a:t>绩效考核方案，保障审核</a:t>
            </a:r>
            <a:r>
              <a:rPr lang="zh-CN" altLang="en-US" smtClean="0">
                <a:solidFill>
                  <a:srgbClr val="990000"/>
                </a:solidFill>
                <a:cs typeface="楷体_GB2312" pitchFamily="49" charset="-122"/>
              </a:rPr>
              <a:t>效率与质量</a:t>
            </a:r>
            <a:endParaRPr lang="en-US" altLang="zh-CN" smtClean="0">
              <a:solidFill>
                <a:srgbClr val="990000"/>
              </a:solidFill>
              <a:cs typeface="楷体_GB2312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67A2288-1851-459E-A053-026C6D6B582D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16387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638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0D13E58-3F81-468D-A4BF-DD6BF71DE489}" type="slidenum">
              <a:rPr lang="en-US" altLang="zh-CN">
                <a:latin typeface="Tahoma" panose="020B0604030504040204" pitchFamily="34" charset="0"/>
              </a:rPr>
              <a:pPr eaLnBrk="1" hangingPunct="1"/>
              <a:t>8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b="1" smtClean="0">
                <a:solidFill>
                  <a:srgbClr val="006699"/>
                </a:solidFill>
                <a:ea typeface="宋体" panose="02010600030101010101" pitchFamily="2" charset="-122"/>
              </a:rPr>
              <a:t>即时或延时咨询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A196E84-F872-4029-A0C0-73E59AB083B2}" type="datetime1">
              <a:rPr lang="zh-CN" altLang="en-US" smtClean="0"/>
              <a:pPr eaLnBrk="1" hangingPunct="1"/>
              <a:t>2019/9/26</a:t>
            </a:fld>
            <a:endParaRPr lang="en-US" altLang="zh-CN" smtClean="0"/>
          </a:p>
        </p:txBody>
      </p:sp>
      <p:sp>
        <p:nvSpPr>
          <p:cNvPr id="2052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mtClean="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053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E0DB5E2-93B8-433B-A8EB-0636A0FDD469}" type="slidenum">
              <a:rPr lang="en-US" altLang="zh-CN">
                <a:latin typeface="Tahoma" panose="020B0604030504040204" pitchFamily="34" charset="0"/>
              </a:rPr>
              <a:pPr eaLnBrk="1" hangingPunct="1"/>
              <a:t>9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总体功能介绍 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zh-CN" altLang="en-US" b="1" smtClean="0">
                <a:ea typeface="宋体" panose="02010600030101010101" pitchFamily="2" charset="-122"/>
              </a:rPr>
              <a:t>表单咨询、</a:t>
            </a:r>
            <a:r>
              <a:rPr lang="en-US" altLang="zh-CN" b="1" smtClean="0">
                <a:ea typeface="宋体" panose="02010600030101010101" pitchFamily="2" charset="-122"/>
              </a:rPr>
              <a:t>IM</a:t>
            </a:r>
            <a:r>
              <a:rPr lang="zh-CN" altLang="en-US" b="1" smtClean="0">
                <a:ea typeface="宋体" panose="02010600030101010101" pitchFamily="2" charset="-122"/>
              </a:rPr>
              <a:t>咨询、电子邮件咨询、电话咨询</a:t>
            </a:r>
          </a:p>
          <a:p>
            <a:pPr marL="533400" indent="-533400" eaLnBrk="1" hangingPunct="1"/>
            <a:endParaRPr lang="en-US" altLang="zh-CN" b="1" smtClean="0">
              <a:ea typeface="宋体" panose="02010600030101010101" pitchFamily="2" charset="-122"/>
            </a:endParaRP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522413" y="2173288"/>
          <a:ext cx="5932487" cy="392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Visio" r:id="rId3" imgW="7328417" imgH="4852213" progId="Visio.Drawing.11">
                  <p:embed/>
                </p:oleObj>
              </mc:Choice>
              <mc:Fallback>
                <p:oleObj name="Visio" r:id="rId3" imgW="7328417" imgH="4852213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2173288"/>
                        <a:ext cx="5932487" cy="392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TU-模版(白底)-设计者CJ-01">
  <a:themeElements>
    <a:clrScheme name="SJTU-模版(白底)-设计者CJ-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TU-模版(白底)-设计者CJ-01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16388A">
                <a:gamma/>
                <a:tint val="0"/>
                <a:invGamma/>
              </a:srgbClr>
            </a:gs>
            <a:gs pos="100000">
              <a:srgbClr val="16388A"/>
            </a:gs>
          </a:gsLst>
          <a:lin ang="0" scaled="1"/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16388A">
                <a:gamma/>
                <a:tint val="0"/>
                <a:invGamma/>
              </a:srgbClr>
            </a:gs>
            <a:gs pos="100000">
              <a:srgbClr val="16388A"/>
            </a:gs>
          </a:gsLst>
          <a:lin ang="0" scaled="1"/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SJTU-模版(白底)-设计者CJ-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18770</TotalTime>
  <Words>1071</Words>
  <Application>Microsoft Office PowerPoint</Application>
  <PresentationFormat>全屏显示(4:3)</PresentationFormat>
  <Paragraphs>181</Paragraphs>
  <Slides>25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Arial</vt:lpstr>
      <vt:lpstr>宋体</vt:lpstr>
      <vt:lpstr>黑体</vt:lpstr>
      <vt:lpstr>Times New Roman</vt:lpstr>
      <vt:lpstr>楷体_GB2312</vt:lpstr>
      <vt:lpstr>Wingdings</vt:lpstr>
      <vt:lpstr>华文新魏</vt:lpstr>
      <vt:lpstr>Tahoma</vt:lpstr>
      <vt:lpstr>Modern No. 20</vt:lpstr>
      <vt:lpstr>SJTU-模版(白底)-设计者CJ-01</vt:lpstr>
      <vt:lpstr>Visio</vt:lpstr>
      <vt:lpstr>Microsoft Visio 绘图</vt:lpstr>
      <vt:lpstr>客服协同工作平台</vt:lpstr>
      <vt:lpstr>大纲</vt:lpstr>
      <vt:lpstr>概述</vt:lpstr>
      <vt:lpstr>PowerPoint 演示文稿</vt:lpstr>
      <vt:lpstr>PowerPoint 演示文稿</vt:lpstr>
      <vt:lpstr>功能模型</vt:lpstr>
      <vt:lpstr>主要功能</vt:lpstr>
      <vt:lpstr>PowerPoint 演示文稿</vt:lpstr>
      <vt:lpstr>总体功能介绍 </vt:lpstr>
      <vt:lpstr>FAQ知识库管理</vt:lpstr>
      <vt:lpstr>表单咨询</vt:lpstr>
      <vt:lpstr>表单咨询-主要功能</vt:lpstr>
      <vt:lpstr>IM即时咨询</vt:lpstr>
      <vt:lpstr>IM即时咨询-主要功能</vt:lpstr>
      <vt:lpstr>电子邮件咨询 </vt:lpstr>
      <vt:lpstr>电话咨询管理 </vt:lpstr>
      <vt:lpstr>电话咨询管理-主要功能</vt:lpstr>
      <vt:lpstr>PowerPoint 演示文稿</vt:lpstr>
      <vt:lpstr>功能模型</vt:lpstr>
      <vt:lpstr>PowerPoint 演示文稿</vt:lpstr>
      <vt:lpstr>功能介绍</vt:lpstr>
      <vt:lpstr>PowerPoint 演示文稿</vt:lpstr>
      <vt:lpstr>系统数据接口</vt:lpstr>
      <vt:lpstr>进展情况</vt:lpstr>
      <vt:lpstr>PowerPoint 演示文稿</vt:lpstr>
    </vt:vector>
  </TitlesOfParts>
  <Company>SJTU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客服协同工作平台</dc:title>
  <dc:creator>Galvin</dc:creator>
  <cp:lastModifiedBy>Kit</cp:lastModifiedBy>
  <cp:revision>708</cp:revision>
  <dcterms:created xsi:type="dcterms:W3CDTF">2007-05-15T10:44:10Z</dcterms:created>
  <dcterms:modified xsi:type="dcterms:W3CDTF">2019-09-26T04:42:41Z</dcterms:modified>
</cp:coreProperties>
</file>